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Old Standard TT"/>
      <p:regular r:id="rId13"/>
      <p:bold r:id="rId14"/>
      <p: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OldStandardTT-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OldStandardTT-italic.fntdata"/><Relationship Id="rId14" Type="http://schemas.openxmlformats.org/officeDocument/2006/relationships/font" Target="fonts/OldStandardTT-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deb046c25f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deb046c25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deb046c25f_0_1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deb046c25f_0_1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dec807510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dec807510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decb6528a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decb6528a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decb6528a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decb6528a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decb6528a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decb6528a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Quantum Computer</a:t>
            </a:r>
            <a:endParaRPr/>
          </a:p>
        </p:txBody>
      </p:sp>
      <p:sp>
        <p:nvSpPr>
          <p:cNvPr id="60" name="Google Shape;60;p13"/>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CS 131</a:t>
            </a:r>
            <a:endParaRPr/>
          </a:p>
          <a:p>
            <a:pPr indent="0" lvl="0" marL="0" rtl="0" algn="l">
              <a:spcBef>
                <a:spcPts val="0"/>
              </a:spcBef>
              <a:spcAft>
                <a:spcPts val="0"/>
              </a:spcAft>
              <a:buNone/>
            </a:pPr>
            <a:r>
              <a:rPr lang="en"/>
              <a:t>Nery Armaz</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 Quantum Computer?</a:t>
            </a:r>
            <a:endParaRPr/>
          </a:p>
        </p:txBody>
      </p:sp>
      <p:sp>
        <p:nvSpPr>
          <p:cNvPr id="66" name="Google Shape;66;p14"/>
          <p:cNvSpPr txBox="1"/>
          <p:nvPr>
            <p:ph idx="1" type="body"/>
          </p:nvPr>
        </p:nvSpPr>
        <p:spPr>
          <a:xfrm>
            <a:off x="311700" y="1171600"/>
            <a:ext cx="5656200" cy="3580800"/>
          </a:xfrm>
          <a:prstGeom prst="rect">
            <a:avLst/>
          </a:prstGeom>
        </p:spPr>
        <p:txBody>
          <a:bodyPr anchorCtr="0" anchor="t" bIns="91425" lIns="91425" spcFirstLastPara="1" rIns="91425" wrap="square" tIns="91425">
            <a:normAutofit fontScale="92500" lnSpcReduction="10000"/>
          </a:bodyPr>
          <a:lstStyle/>
          <a:p>
            <a:pPr indent="-322580" lvl="0" marL="457200" rtl="0" algn="l">
              <a:spcBef>
                <a:spcPts val="0"/>
              </a:spcBef>
              <a:spcAft>
                <a:spcPts val="0"/>
              </a:spcAft>
              <a:buSzPct val="100000"/>
              <a:buChar char="●"/>
            </a:pPr>
            <a:r>
              <a:rPr lang="en" sz="1600"/>
              <a:t>A device that uses certain properties found in quantum mechanics</a:t>
            </a:r>
            <a:endParaRPr sz="1600"/>
          </a:p>
          <a:p>
            <a:pPr indent="-322580" lvl="0" marL="457200" rtl="0" algn="l">
              <a:spcBef>
                <a:spcPts val="0"/>
              </a:spcBef>
              <a:spcAft>
                <a:spcPts val="0"/>
              </a:spcAft>
              <a:buSzPct val="100000"/>
              <a:buChar char="●"/>
            </a:pPr>
            <a:r>
              <a:rPr lang="en" sz="1600"/>
              <a:t>The basic unit of information is the qubit</a:t>
            </a:r>
            <a:endParaRPr sz="1600"/>
          </a:p>
          <a:p>
            <a:pPr indent="-322580" lvl="0" marL="457200" rtl="0" algn="l">
              <a:spcBef>
                <a:spcPts val="0"/>
              </a:spcBef>
              <a:spcAft>
                <a:spcPts val="0"/>
              </a:spcAft>
              <a:buSzPct val="100000"/>
              <a:buChar char="●"/>
            </a:pPr>
            <a:r>
              <a:rPr lang="en" sz="1600"/>
              <a:t>Modern technology(computers, phones, etc), uses bits which represent states of 1 or 0</a:t>
            </a:r>
            <a:endParaRPr sz="1600"/>
          </a:p>
          <a:p>
            <a:pPr indent="-322580" lvl="0" marL="457200" rtl="0" algn="l">
              <a:spcBef>
                <a:spcPts val="0"/>
              </a:spcBef>
              <a:spcAft>
                <a:spcPts val="0"/>
              </a:spcAft>
              <a:buSzPct val="100000"/>
              <a:buChar char="●"/>
            </a:pPr>
            <a:r>
              <a:rPr lang="en" sz="1600"/>
              <a:t>A qubit is like a wave in that it can be a 1 or 0, but it can also be in both states </a:t>
            </a:r>
            <a:r>
              <a:rPr lang="en" sz="1600"/>
              <a:t>simultaneously</a:t>
            </a:r>
            <a:endParaRPr sz="1600"/>
          </a:p>
          <a:p>
            <a:pPr indent="-322580" lvl="0" marL="457200" rtl="0" algn="l">
              <a:spcBef>
                <a:spcPts val="0"/>
              </a:spcBef>
              <a:spcAft>
                <a:spcPts val="0"/>
              </a:spcAft>
              <a:buSzPct val="100000"/>
              <a:buChar char="●"/>
            </a:pPr>
            <a:r>
              <a:rPr lang="en" sz="1600"/>
              <a:t>A qubit is a subatomic particle, takes use of the spin of an electron or the orientation of a photon</a:t>
            </a:r>
            <a:endParaRPr sz="1600"/>
          </a:p>
          <a:p>
            <a:pPr indent="-322580" lvl="0" marL="457200" rtl="0" algn="l">
              <a:spcBef>
                <a:spcPts val="0"/>
              </a:spcBef>
              <a:spcAft>
                <a:spcPts val="0"/>
              </a:spcAft>
              <a:buSzPct val="100000"/>
              <a:buChar char="●"/>
            </a:pPr>
            <a:r>
              <a:rPr lang="en" sz="1600"/>
              <a:t>Due to the unique behavior of a qubit it allows a quantum computer to outperform the most modern supercomputers</a:t>
            </a:r>
            <a:endParaRPr sz="1600"/>
          </a:p>
          <a:p>
            <a:pPr indent="-322580" lvl="0" marL="457200" rtl="0" algn="l">
              <a:spcBef>
                <a:spcPts val="0"/>
              </a:spcBef>
              <a:spcAft>
                <a:spcPts val="0"/>
              </a:spcAft>
              <a:buSzPct val="100000"/>
              <a:buChar char="●"/>
            </a:pPr>
            <a:r>
              <a:rPr lang="en" sz="1600"/>
              <a:t>Fun fact: 8 bits can represent a single number from 0 - 255. 8 qubits can represent all numbers from 0 - 255 at the same time</a:t>
            </a:r>
            <a:endParaRPr sz="1600"/>
          </a:p>
        </p:txBody>
      </p:sp>
      <p:pic>
        <p:nvPicPr>
          <p:cNvPr id="67" name="Google Shape;67;p14"/>
          <p:cNvPicPr preferRelativeResize="0"/>
          <p:nvPr/>
        </p:nvPicPr>
        <p:blipFill>
          <a:blip r:embed="rId3">
            <a:alphaModFix/>
          </a:blip>
          <a:stretch>
            <a:fillRect/>
          </a:stretch>
        </p:blipFill>
        <p:spPr>
          <a:xfrm>
            <a:off x="5967825" y="1171600"/>
            <a:ext cx="2864487" cy="2654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Quantum Computers Work?</a:t>
            </a:r>
            <a:endParaRPr/>
          </a:p>
        </p:txBody>
      </p:sp>
      <p:sp>
        <p:nvSpPr>
          <p:cNvPr id="73" name="Google Shape;73;p15"/>
          <p:cNvSpPr txBox="1"/>
          <p:nvPr>
            <p:ph idx="1" type="body"/>
          </p:nvPr>
        </p:nvSpPr>
        <p:spPr>
          <a:xfrm>
            <a:off x="311700" y="1171600"/>
            <a:ext cx="5528400" cy="3723900"/>
          </a:xfrm>
          <a:prstGeom prst="rect">
            <a:avLst/>
          </a:prstGeom>
        </p:spPr>
        <p:txBody>
          <a:bodyPr anchorCtr="0" anchor="t" bIns="91425" lIns="91425" spcFirstLastPara="1" rIns="91425" wrap="square" tIns="91425">
            <a:normAutofit fontScale="77500"/>
          </a:bodyPr>
          <a:lstStyle/>
          <a:p>
            <a:pPr indent="-317182" lvl="0" marL="457200" rtl="0" algn="l">
              <a:spcBef>
                <a:spcPts val="0"/>
              </a:spcBef>
              <a:spcAft>
                <a:spcPts val="0"/>
              </a:spcAft>
              <a:buSzPct val="100000"/>
              <a:buChar char="●"/>
            </a:pPr>
            <a:r>
              <a:rPr lang="en"/>
              <a:t>Two properties used in a quantum computer are superposition and entanglement</a:t>
            </a:r>
            <a:endParaRPr/>
          </a:p>
          <a:p>
            <a:pPr indent="-317182" lvl="0" marL="457200" rtl="0" algn="l">
              <a:spcBef>
                <a:spcPts val="0"/>
              </a:spcBef>
              <a:spcAft>
                <a:spcPts val="0"/>
              </a:spcAft>
              <a:buSzPct val="100000"/>
              <a:buChar char="●"/>
            </a:pPr>
            <a:r>
              <a:rPr lang="en"/>
              <a:t>Superposition is the property for a </a:t>
            </a:r>
            <a:r>
              <a:rPr lang="en"/>
              <a:t>system</a:t>
            </a:r>
            <a:r>
              <a:rPr lang="en"/>
              <a:t> to be in multiple states at the same time</a:t>
            </a:r>
            <a:endParaRPr/>
          </a:p>
          <a:p>
            <a:pPr indent="-317182" lvl="0" marL="457200" rtl="0" algn="l">
              <a:spcBef>
                <a:spcPts val="0"/>
              </a:spcBef>
              <a:spcAft>
                <a:spcPts val="0"/>
              </a:spcAft>
              <a:buSzPct val="100000"/>
              <a:buChar char="-"/>
            </a:pPr>
            <a:r>
              <a:rPr lang="en"/>
              <a:t>For the qubit this allows the simultaneous states of 0 and 1</a:t>
            </a:r>
            <a:endParaRPr/>
          </a:p>
          <a:p>
            <a:pPr indent="-317182" lvl="0" marL="457200" rtl="0" algn="l">
              <a:spcBef>
                <a:spcPts val="0"/>
              </a:spcBef>
              <a:spcAft>
                <a:spcPts val="0"/>
              </a:spcAft>
              <a:buSzPct val="100000"/>
              <a:buChar char="●"/>
            </a:pPr>
            <a:r>
              <a:rPr lang="en"/>
              <a:t>Precision lasers and microwave beams are used in the </a:t>
            </a:r>
            <a:r>
              <a:rPr lang="en"/>
              <a:t>quantum</a:t>
            </a:r>
            <a:r>
              <a:rPr lang="en"/>
              <a:t> computer to put the qubit in a state of superposition</a:t>
            </a:r>
            <a:endParaRPr/>
          </a:p>
          <a:p>
            <a:pPr indent="-317182" lvl="0" marL="457200" rtl="0" algn="l">
              <a:spcBef>
                <a:spcPts val="0"/>
              </a:spcBef>
              <a:spcAft>
                <a:spcPts val="0"/>
              </a:spcAft>
              <a:buSzPct val="100000"/>
              <a:buChar char="●"/>
            </a:pPr>
            <a:r>
              <a:rPr lang="en"/>
              <a:t>Entanglement is the property for two particles to be linked and dependent on one another despite their location</a:t>
            </a:r>
            <a:endParaRPr/>
          </a:p>
          <a:p>
            <a:pPr indent="-317182" lvl="0" marL="457200" rtl="0" algn="l">
              <a:spcBef>
                <a:spcPts val="0"/>
              </a:spcBef>
              <a:spcAft>
                <a:spcPts val="0"/>
              </a:spcAft>
              <a:buSzPct val="100000"/>
              <a:buChar char="●"/>
            </a:pPr>
            <a:r>
              <a:rPr lang="en"/>
              <a:t>Entangled particles are dependent on one another so any change to one particle leads to a quick and predictable change to the other</a:t>
            </a:r>
            <a:endParaRPr/>
          </a:p>
          <a:p>
            <a:pPr indent="-317182" lvl="0" marL="457200" rtl="0" algn="l">
              <a:spcBef>
                <a:spcPts val="0"/>
              </a:spcBef>
              <a:spcAft>
                <a:spcPts val="0"/>
              </a:spcAft>
              <a:buSzPct val="100000"/>
              <a:buChar char="●"/>
            </a:pPr>
            <a:r>
              <a:rPr lang="en"/>
              <a:t>Entangled particles allows for large computations in a quantum computer, that often put strain on normal computers</a:t>
            </a:r>
            <a:endParaRPr/>
          </a:p>
        </p:txBody>
      </p:sp>
      <p:pic>
        <p:nvPicPr>
          <p:cNvPr id="74" name="Google Shape;74;p15"/>
          <p:cNvPicPr preferRelativeResize="0"/>
          <p:nvPr/>
        </p:nvPicPr>
        <p:blipFill>
          <a:blip r:embed="rId3">
            <a:alphaModFix/>
          </a:blip>
          <a:stretch>
            <a:fillRect/>
          </a:stretch>
        </p:blipFill>
        <p:spPr>
          <a:xfrm>
            <a:off x="5983250" y="1554950"/>
            <a:ext cx="2989225" cy="2033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Troubles of the Quantum Computer</a:t>
            </a:r>
            <a:endParaRPr/>
          </a:p>
        </p:txBody>
      </p:sp>
      <p:sp>
        <p:nvSpPr>
          <p:cNvPr id="80" name="Google Shape;80;p16"/>
          <p:cNvSpPr txBox="1"/>
          <p:nvPr>
            <p:ph idx="1" type="body"/>
          </p:nvPr>
        </p:nvSpPr>
        <p:spPr>
          <a:xfrm>
            <a:off x="311700" y="1171600"/>
            <a:ext cx="5480700" cy="36474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Quantum computers have potential of more power, but still not as reliable modern computers due to decoherence</a:t>
            </a:r>
            <a:endParaRPr/>
          </a:p>
          <a:p>
            <a:pPr indent="-334327" lvl="0" marL="457200" rtl="0" algn="l">
              <a:spcBef>
                <a:spcPts val="0"/>
              </a:spcBef>
              <a:spcAft>
                <a:spcPts val="0"/>
              </a:spcAft>
              <a:buSzPct val="100000"/>
              <a:buChar char="●"/>
            </a:pPr>
            <a:r>
              <a:rPr lang="en"/>
              <a:t>Decoherence is when qubits interact with its environment and qubits lose their quantum behavior</a:t>
            </a:r>
            <a:endParaRPr/>
          </a:p>
          <a:p>
            <a:pPr indent="-334327" lvl="0" marL="457200" rtl="0" algn="l">
              <a:spcBef>
                <a:spcPts val="0"/>
              </a:spcBef>
              <a:spcAft>
                <a:spcPts val="0"/>
              </a:spcAft>
              <a:buSzPct val="100000"/>
              <a:buChar char="-"/>
            </a:pPr>
            <a:r>
              <a:rPr lang="en"/>
              <a:t>Prevents computer from finishing task</a:t>
            </a:r>
            <a:endParaRPr/>
          </a:p>
          <a:p>
            <a:pPr indent="-334327" lvl="0" marL="457200" rtl="0" algn="l">
              <a:spcBef>
                <a:spcPts val="0"/>
              </a:spcBef>
              <a:spcAft>
                <a:spcPts val="0"/>
              </a:spcAft>
              <a:buSzPct val="100000"/>
              <a:buChar char="●"/>
            </a:pPr>
            <a:r>
              <a:rPr lang="en"/>
              <a:t>Also known as “noise” which could be change in temperature or any vibration</a:t>
            </a:r>
            <a:endParaRPr/>
          </a:p>
          <a:p>
            <a:pPr indent="-334327" lvl="0" marL="457200" rtl="0" algn="l">
              <a:spcBef>
                <a:spcPts val="0"/>
              </a:spcBef>
              <a:spcAft>
                <a:spcPts val="0"/>
              </a:spcAft>
              <a:buSzPct val="100000"/>
              <a:buChar char="●"/>
            </a:pPr>
            <a:r>
              <a:rPr lang="en"/>
              <a:t>Counter noise through the use of a cryostat/ dilution </a:t>
            </a:r>
            <a:r>
              <a:rPr lang="en"/>
              <a:t>refrigerator</a:t>
            </a:r>
            <a:endParaRPr/>
          </a:p>
          <a:p>
            <a:pPr indent="-334327" lvl="0" marL="457200" rtl="0" algn="l">
              <a:spcBef>
                <a:spcPts val="0"/>
              </a:spcBef>
              <a:spcAft>
                <a:spcPts val="0"/>
              </a:spcAft>
              <a:buSzPct val="100000"/>
              <a:buChar char="●"/>
            </a:pPr>
            <a:r>
              <a:rPr lang="en"/>
              <a:t>CPU chip of quantum computer is </a:t>
            </a:r>
            <a:r>
              <a:rPr lang="en"/>
              <a:t>cooled</a:t>
            </a:r>
            <a:r>
              <a:rPr lang="en"/>
              <a:t> to a little above absolute zero</a:t>
            </a:r>
            <a:endParaRPr/>
          </a:p>
          <a:p>
            <a:pPr indent="-334327" lvl="0" marL="457200" rtl="0" algn="l">
              <a:spcBef>
                <a:spcPts val="0"/>
              </a:spcBef>
              <a:spcAft>
                <a:spcPts val="0"/>
              </a:spcAft>
              <a:buSzPct val="100000"/>
              <a:buChar char="●"/>
            </a:pPr>
            <a:r>
              <a:rPr lang="en"/>
              <a:t>Other parts are cooled to temperatures similar to deep space</a:t>
            </a:r>
            <a:endParaRPr/>
          </a:p>
        </p:txBody>
      </p:sp>
      <p:pic>
        <p:nvPicPr>
          <p:cNvPr id="81" name="Google Shape;81;p16"/>
          <p:cNvPicPr preferRelativeResize="0"/>
          <p:nvPr/>
        </p:nvPicPr>
        <p:blipFill>
          <a:blip r:embed="rId3">
            <a:alphaModFix/>
          </a:blip>
          <a:stretch>
            <a:fillRect/>
          </a:stretch>
        </p:blipFill>
        <p:spPr>
          <a:xfrm>
            <a:off x="5792400" y="1374150"/>
            <a:ext cx="3243950" cy="2227775"/>
          </a:xfrm>
          <a:prstGeom prst="rect">
            <a:avLst/>
          </a:prstGeom>
          <a:noFill/>
          <a:ln>
            <a:noFill/>
          </a:ln>
        </p:spPr>
      </p:pic>
      <p:sp>
        <p:nvSpPr>
          <p:cNvPr id="82" name="Google Shape;82;p16"/>
          <p:cNvSpPr txBox="1"/>
          <p:nvPr/>
        </p:nvSpPr>
        <p:spPr>
          <a:xfrm>
            <a:off x="6316850" y="1000950"/>
            <a:ext cx="2719500" cy="37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Old Standard TT"/>
                <a:ea typeface="Old Standard TT"/>
                <a:cs typeface="Old Standard TT"/>
                <a:sym typeface="Old Standard TT"/>
              </a:rPr>
              <a:t>IBM Quantum Computer</a:t>
            </a:r>
            <a:endParaRPr sz="1300">
              <a:solidFill>
                <a:schemeClr val="dk1"/>
              </a:solidFill>
              <a:latin typeface="Old Standard TT"/>
              <a:ea typeface="Old Standard TT"/>
              <a:cs typeface="Old Standard TT"/>
              <a:sym typeface="Old Standard T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History</a:t>
            </a:r>
            <a:endParaRPr/>
          </a:p>
        </p:txBody>
      </p:sp>
      <p:sp>
        <p:nvSpPr>
          <p:cNvPr id="88" name="Google Shape;88;p17"/>
          <p:cNvSpPr txBox="1"/>
          <p:nvPr>
            <p:ph idx="1" type="body"/>
          </p:nvPr>
        </p:nvSpPr>
        <p:spPr>
          <a:xfrm>
            <a:off x="311700" y="1171600"/>
            <a:ext cx="6320400" cy="3397200"/>
          </a:xfrm>
          <a:prstGeom prst="rect">
            <a:avLst/>
          </a:prstGeom>
        </p:spPr>
        <p:txBody>
          <a:bodyPr anchorCtr="0" anchor="t" bIns="91425" lIns="91425" spcFirstLastPara="1" rIns="91425" wrap="square" tIns="91425">
            <a:normAutofit fontScale="92500" lnSpcReduction="20000"/>
          </a:bodyPr>
          <a:lstStyle/>
          <a:p>
            <a:pPr indent="-322580" lvl="0" marL="457200" rtl="0" algn="l">
              <a:spcBef>
                <a:spcPts val="0"/>
              </a:spcBef>
              <a:spcAft>
                <a:spcPts val="0"/>
              </a:spcAft>
              <a:buSzPct val="100000"/>
              <a:buChar char="●"/>
            </a:pPr>
            <a:r>
              <a:rPr lang="en" sz="1600"/>
              <a:t>1959 - </a:t>
            </a:r>
            <a:r>
              <a:rPr lang="en" sz="1600"/>
              <a:t>American Physicist Richard Feynman, proposed the idea that as pieces for computers continued to get as small as microscopic scales, then eventually we would start to see the effects of quantum mechanics to build even stronger computers</a:t>
            </a:r>
            <a:endParaRPr sz="1600"/>
          </a:p>
          <a:p>
            <a:pPr indent="-322580" lvl="0" marL="457200" rtl="0" algn="l">
              <a:spcBef>
                <a:spcPts val="0"/>
              </a:spcBef>
              <a:spcAft>
                <a:spcPts val="0"/>
              </a:spcAft>
              <a:buSzPct val="100000"/>
              <a:buChar char="●"/>
            </a:pPr>
            <a:r>
              <a:rPr lang="en" sz="1600"/>
              <a:t>1985 - David Deutsch of the university of Oxford described the possibility of quantum logic gates that could be implemented in a universal quantum computer</a:t>
            </a:r>
            <a:endParaRPr sz="1600"/>
          </a:p>
          <a:p>
            <a:pPr indent="-322580" lvl="0" marL="457200" rtl="0" algn="l">
              <a:spcBef>
                <a:spcPts val="0"/>
              </a:spcBef>
              <a:spcAft>
                <a:spcPts val="0"/>
              </a:spcAft>
              <a:buSzPct val="100000"/>
              <a:buChar char="●"/>
            </a:pPr>
            <a:r>
              <a:rPr lang="en" sz="1600"/>
              <a:t>1992 - 1st quantum algorithm formed, not taken serious at the time</a:t>
            </a:r>
            <a:endParaRPr sz="1600"/>
          </a:p>
          <a:p>
            <a:pPr indent="-322580" lvl="0" marL="457200" rtl="0" algn="l">
              <a:spcBef>
                <a:spcPts val="0"/>
              </a:spcBef>
              <a:spcAft>
                <a:spcPts val="0"/>
              </a:spcAft>
              <a:buSzPct val="100000"/>
              <a:buChar char="●"/>
            </a:pPr>
            <a:r>
              <a:rPr lang="en" sz="1600"/>
              <a:t>1994 - Shor’s algorithm is formed, factored numbers and was respected</a:t>
            </a:r>
            <a:endParaRPr sz="1600"/>
          </a:p>
          <a:p>
            <a:pPr indent="-322580" lvl="0" marL="457200" rtl="0" algn="l">
              <a:spcBef>
                <a:spcPts val="0"/>
              </a:spcBef>
              <a:spcAft>
                <a:spcPts val="0"/>
              </a:spcAft>
              <a:buSzPct val="100000"/>
              <a:buChar char="●"/>
            </a:pPr>
            <a:r>
              <a:rPr lang="en" sz="1600"/>
              <a:t>1998 - 1st 2 qubit quantum computer is created, very simplistic but demonstrated quantum computation</a:t>
            </a:r>
            <a:endParaRPr sz="1600"/>
          </a:p>
          <a:p>
            <a:pPr indent="-322580" lvl="0" marL="457200" rtl="0" algn="l">
              <a:spcBef>
                <a:spcPts val="0"/>
              </a:spcBef>
              <a:spcAft>
                <a:spcPts val="0"/>
              </a:spcAft>
              <a:buSzPct val="100000"/>
              <a:buChar char="●"/>
            </a:pPr>
            <a:r>
              <a:rPr lang="en" sz="1600"/>
              <a:t>2000 - 4 qubit computer is created, first model to use a precision laser to entangle the particles</a:t>
            </a:r>
            <a:endParaRPr sz="1600"/>
          </a:p>
          <a:p>
            <a:pPr indent="-322580" lvl="0" marL="457200" rtl="0" algn="l">
              <a:spcBef>
                <a:spcPts val="0"/>
              </a:spcBef>
              <a:spcAft>
                <a:spcPts val="0"/>
              </a:spcAft>
              <a:buSzPct val="100000"/>
              <a:buChar char="●"/>
            </a:pPr>
            <a:r>
              <a:rPr lang="en" sz="1600"/>
              <a:t>Just a week later the 7 qubit quantum </a:t>
            </a:r>
            <a:r>
              <a:rPr lang="en" sz="1600"/>
              <a:t>computer</a:t>
            </a:r>
            <a:r>
              <a:rPr lang="en" sz="1600"/>
              <a:t> is formed</a:t>
            </a:r>
            <a:endParaRPr sz="1600"/>
          </a:p>
        </p:txBody>
      </p:sp>
      <p:pic>
        <p:nvPicPr>
          <p:cNvPr id="89" name="Google Shape;89;p17"/>
          <p:cNvPicPr preferRelativeResize="0"/>
          <p:nvPr/>
        </p:nvPicPr>
        <p:blipFill>
          <a:blip r:embed="rId3">
            <a:alphaModFix/>
          </a:blip>
          <a:stretch>
            <a:fillRect/>
          </a:stretch>
        </p:blipFill>
        <p:spPr>
          <a:xfrm>
            <a:off x="6784500" y="1210625"/>
            <a:ext cx="2207099" cy="275457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They Are Being Used Today</a:t>
            </a:r>
            <a:endParaRPr/>
          </a:p>
        </p:txBody>
      </p:sp>
      <p:sp>
        <p:nvSpPr>
          <p:cNvPr id="95" name="Google Shape;95;p18"/>
          <p:cNvSpPr txBox="1"/>
          <p:nvPr>
            <p:ph idx="1" type="body"/>
          </p:nvPr>
        </p:nvSpPr>
        <p:spPr>
          <a:xfrm>
            <a:off x="311700" y="1171600"/>
            <a:ext cx="8520600" cy="33972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Currently being used in: Finance, Automotive, Pharmaceuticals, and AI</a:t>
            </a:r>
            <a:endParaRPr/>
          </a:p>
          <a:p>
            <a:pPr indent="-342900" lvl="0" marL="457200" rtl="0" algn="l">
              <a:spcBef>
                <a:spcPts val="0"/>
              </a:spcBef>
              <a:spcAft>
                <a:spcPts val="0"/>
              </a:spcAft>
              <a:buSzPts val="1800"/>
              <a:buChar char="●"/>
            </a:pPr>
            <a:r>
              <a:rPr lang="en"/>
              <a:t>Immense power of computer can </a:t>
            </a:r>
            <a:r>
              <a:rPr lang="en"/>
              <a:t>make</a:t>
            </a:r>
            <a:r>
              <a:rPr lang="en"/>
              <a:t> better predictions of weather, produce new </a:t>
            </a:r>
            <a:r>
              <a:rPr lang="en"/>
              <a:t>chemicals</a:t>
            </a:r>
            <a:r>
              <a:rPr lang="en"/>
              <a:t>, analyze </a:t>
            </a:r>
            <a:r>
              <a:rPr lang="en"/>
              <a:t>compounds</a:t>
            </a:r>
            <a:r>
              <a:rPr lang="en"/>
              <a:t> to </a:t>
            </a:r>
            <a:r>
              <a:rPr lang="en"/>
              <a:t>form new drugs, and simulate the behavior of matter down to the molecular level</a:t>
            </a:r>
            <a:endParaRPr/>
          </a:p>
          <a:p>
            <a:pPr indent="-342900" lvl="0" marL="457200" rtl="0" algn="l">
              <a:spcBef>
                <a:spcPts val="0"/>
              </a:spcBef>
              <a:spcAft>
                <a:spcPts val="0"/>
              </a:spcAft>
              <a:buSzPts val="1800"/>
              <a:buChar char="-"/>
            </a:pPr>
            <a:r>
              <a:rPr lang="en"/>
              <a:t>Largest supercomputers struggle with these tasks</a:t>
            </a:r>
            <a:endParaRPr/>
          </a:p>
          <a:p>
            <a:pPr indent="-342900" lvl="0" marL="457200" rtl="0" algn="l">
              <a:spcBef>
                <a:spcPts val="0"/>
              </a:spcBef>
              <a:spcAft>
                <a:spcPts val="0"/>
              </a:spcAft>
              <a:buSzPts val="1800"/>
              <a:buChar char="●"/>
            </a:pPr>
            <a:r>
              <a:rPr lang="en"/>
              <a:t>IBM in specific is working with companies to improve products</a:t>
            </a:r>
            <a:endParaRPr/>
          </a:p>
          <a:p>
            <a:pPr indent="-342900" lvl="0" marL="457200" rtl="0" algn="l">
              <a:spcBef>
                <a:spcPts val="0"/>
              </a:spcBef>
              <a:spcAft>
                <a:spcPts val="0"/>
              </a:spcAft>
              <a:buSzPts val="1800"/>
              <a:buChar char="-"/>
            </a:pPr>
            <a:r>
              <a:rPr lang="en"/>
              <a:t>Mercedes-Benz is using them to make more efficient electric car batteries by getting accurate simulations of the chemical reactions inside the batteries</a:t>
            </a:r>
            <a:endParaRPr/>
          </a:p>
          <a:p>
            <a:pPr indent="-342900" lvl="0" marL="457200" rtl="0" algn="l">
              <a:spcBef>
                <a:spcPts val="0"/>
              </a:spcBef>
              <a:spcAft>
                <a:spcPts val="0"/>
              </a:spcAft>
              <a:buSzPts val="1800"/>
              <a:buChar char="-"/>
            </a:pPr>
            <a:r>
              <a:rPr lang="en"/>
              <a:t>ExxonMobil is using them to find the most efficient routes to ship their gas</a:t>
            </a:r>
            <a:endParaRPr/>
          </a:p>
          <a:p>
            <a:pPr indent="-342900" lvl="0" marL="457200" rtl="0" algn="l">
              <a:spcBef>
                <a:spcPts val="0"/>
              </a:spcBef>
              <a:spcAft>
                <a:spcPts val="0"/>
              </a:spcAft>
              <a:buSzPts val="1800"/>
              <a:buChar char="-"/>
            </a:pPr>
            <a:r>
              <a:rPr lang="en"/>
              <a:t>CERN a european organization for nuclear research is using them to analyze and find new discoveries in the universe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of Quantum Computers</a:t>
            </a:r>
            <a:endParaRPr/>
          </a:p>
        </p:txBody>
      </p:sp>
      <p:sp>
        <p:nvSpPr>
          <p:cNvPr id="101" name="Google Shape;101;p19"/>
          <p:cNvSpPr txBox="1"/>
          <p:nvPr>
            <p:ph idx="1" type="body"/>
          </p:nvPr>
        </p:nvSpPr>
        <p:spPr>
          <a:xfrm>
            <a:off x="311700" y="1171600"/>
            <a:ext cx="8520600" cy="33972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Current goal is to reach “quantum </a:t>
            </a:r>
            <a:r>
              <a:rPr lang="en"/>
              <a:t>supremacy</a:t>
            </a:r>
            <a:r>
              <a:rPr lang="en"/>
              <a:t>” or where they are used for </a:t>
            </a:r>
            <a:r>
              <a:rPr lang="en"/>
              <a:t>broad tasks, and demonstrate more practical use over digital computers</a:t>
            </a:r>
            <a:endParaRPr/>
          </a:p>
          <a:p>
            <a:pPr indent="-342900" lvl="0" marL="457200" rtl="0" algn="l">
              <a:spcBef>
                <a:spcPts val="0"/>
              </a:spcBef>
              <a:spcAft>
                <a:spcPts val="0"/>
              </a:spcAft>
              <a:buSzPts val="1800"/>
              <a:buChar char="-"/>
            </a:pPr>
            <a:r>
              <a:rPr lang="en"/>
              <a:t>Will require more qubits to be held at once, currently only 128 qubits is the max</a:t>
            </a:r>
            <a:endParaRPr/>
          </a:p>
          <a:p>
            <a:pPr indent="-342900" lvl="0" marL="457200" rtl="0" algn="l">
              <a:spcBef>
                <a:spcPts val="0"/>
              </a:spcBef>
              <a:spcAft>
                <a:spcPts val="0"/>
              </a:spcAft>
              <a:buSzPts val="1800"/>
              <a:buChar char="●"/>
            </a:pPr>
            <a:r>
              <a:rPr lang="en"/>
              <a:t>MIT has built their own quantum computer to study quantum algorithms and information theory</a:t>
            </a:r>
            <a:endParaRPr/>
          </a:p>
          <a:p>
            <a:pPr indent="-342900" lvl="0" marL="457200" rtl="0" algn="l">
              <a:spcBef>
                <a:spcPts val="0"/>
              </a:spcBef>
              <a:spcAft>
                <a:spcPts val="0"/>
              </a:spcAft>
              <a:buSzPts val="1800"/>
              <a:buChar char="●"/>
            </a:pPr>
            <a:r>
              <a:rPr lang="en"/>
              <a:t>Harvard is focused on being the ones to usher in the next major discovery for quantum computers</a:t>
            </a:r>
            <a:endParaRPr/>
          </a:p>
          <a:p>
            <a:pPr indent="-342900" lvl="0" marL="457200" rtl="0" algn="l">
              <a:spcBef>
                <a:spcPts val="0"/>
              </a:spcBef>
              <a:spcAft>
                <a:spcPts val="0"/>
              </a:spcAft>
              <a:buSzPts val="1800"/>
              <a:buChar char="●"/>
            </a:pPr>
            <a:r>
              <a:rPr lang="en"/>
              <a:t>New discoveries will lead to new career paths and job opportunities</a:t>
            </a:r>
            <a:endParaRPr/>
          </a:p>
          <a:p>
            <a:pPr indent="-342900" lvl="0" marL="457200" rtl="0" algn="l">
              <a:spcBef>
                <a:spcPts val="0"/>
              </a:spcBef>
              <a:spcAft>
                <a:spcPts val="0"/>
              </a:spcAft>
              <a:buSzPts val="1800"/>
              <a:buChar char="●"/>
            </a:pPr>
            <a:r>
              <a:rPr lang="en"/>
              <a:t>Plans to eventually form a truly personalized learning experience for all students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